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23"/>
  </p:notesMasterIdLst>
  <p:sldIdLst>
    <p:sldId id="256" r:id="rId6"/>
    <p:sldId id="270" r:id="rId7"/>
    <p:sldId id="278" r:id="rId8"/>
    <p:sldId id="281" r:id="rId9"/>
    <p:sldId id="258" r:id="rId10"/>
    <p:sldId id="279" r:id="rId11"/>
    <p:sldId id="277" r:id="rId12"/>
    <p:sldId id="275" r:id="rId13"/>
    <p:sldId id="268" r:id="rId14"/>
    <p:sldId id="302" r:id="rId15"/>
    <p:sldId id="267" r:id="rId16"/>
    <p:sldId id="291" r:id="rId17"/>
    <p:sldId id="300" r:id="rId18"/>
    <p:sldId id="301" r:id="rId19"/>
    <p:sldId id="285" r:id="rId20"/>
    <p:sldId id="264" r:id="rId21"/>
    <p:sldId id="29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es, Glen" initials="DG" lastIdx="7" clrIdx="0">
    <p:extLst>
      <p:ext uri="{19B8F6BF-5375-455C-9EA6-DF929625EA0E}">
        <p15:presenceInfo xmlns:p15="http://schemas.microsoft.com/office/powerpoint/2012/main" userId="Davies, Gl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873CE-7179-4763-82FF-2867C542CF64}" type="datetimeFigureOut">
              <a:rPr lang="en-US" smtClean="0"/>
              <a:t>6/15/2021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9CDEA-CBCD-4550-BB46-FCB69426E2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18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4DF11-2502-4073-81CC-D50953B781A8}" type="datetime1">
              <a:rPr lang="en-US" smtClean="0"/>
              <a:t>6/15/2021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DRAFT - FOR DISCUSSION PURPOSES ONLY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E977C-BA26-4E48-926C-296FC4CBEF5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 rot="20364926">
            <a:off x="1416908" y="2908300"/>
            <a:ext cx="9605319" cy="9144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DRAFT – 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04122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B2F4-463D-4408-97EA-E219D6CF5CEF}" type="datetime1">
              <a:rPr lang="en-US" smtClean="0"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8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CCED-B39A-43A2-9FCF-A572E300A729}" type="datetime1">
              <a:rPr lang="en-US" smtClean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PURPOSES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9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-72" charset="0"/>
                <a:ea typeface="ＭＳ Ｐゴシック" pitchFamily="-72" charset="-128"/>
                <a:cs typeface="ＭＳ Ｐゴシック" pitchFamily="-72" charset="-128"/>
              </a:defRPr>
            </a:lvl1pPr>
          </a:lstStyle>
          <a:p>
            <a:fld id="{696E42F4-B6E0-4656-A6C9-44548840E22E}" type="datetime1">
              <a:rPr lang="en-US" smtClean="0"/>
              <a:t>6/15/2021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-72" charset="0"/>
                <a:ea typeface="ＭＳ Ｐゴシック" pitchFamily="-72" charset="-128"/>
                <a:cs typeface="ＭＳ Ｐゴシック" pitchFamily="-72" charset="-128"/>
              </a:defRPr>
            </a:lvl1pPr>
          </a:lstStyle>
          <a:p>
            <a:r>
              <a:rPr lang="en-US" dirty="0"/>
              <a:t>DRAFT - FOR DISCUSSION PURPOSES ONLY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-72" charset="0"/>
                <a:ea typeface="ＭＳ Ｐゴシック" pitchFamily="-72" charset="-128"/>
                <a:cs typeface="ＭＳ Ｐゴシック" pitchFamily="-72" charset="-128"/>
              </a:defRPr>
            </a:lvl1pPr>
          </a:lstStyle>
          <a:p>
            <a:fld id="{704E977C-BA26-4E48-926C-296FC4CBE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3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n1/daily-quotidien/210519/dq210519a-eng.htm" TargetMode="External"/><Relationship Id="rId2" Type="http://schemas.openxmlformats.org/officeDocument/2006/relationships/hyperlink" Target="https://www150.statcan.gc.ca/n1/daily-quotidien/210421/dq210421a-eng.htm?indid=3665-1&amp;indgeo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tista.com/statistics/271247/inflation-rate-in-canada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971" y="3729242"/>
            <a:ext cx="10363200" cy="1470025"/>
          </a:xfrm>
        </p:spPr>
        <p:txBody>
          <a:bodyPr/>
          <a:lstStyle/>
          <a:p>
            <a:r>
              <a:rPr lang="en-US" sz="4000" b="1" dirty="0"/>
              <a:t>2022 Budget</a:t>
            </a:r>
            <a:br>
              <a:rPr lang="en-US" sz="4000" b="1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8182" y="1735050"/>
            <a:ext cx="8534400" cy="1752600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Council Working Session</a:t>
            </a:r>
          </a:p>
          <a:p>
            <a:r>
              <a:rPr lang="en-US" dirty="0"/>
              <a:t>Town of Gravenhurst</a:t>
            </a:r>
          </a:p>
          <a:p>
            <a:r>
              <a:rPr lang="en-US" dirty="0"/>
              <a:t>June 15,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35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1" y="2513214"/>
            <a:ext cx="10363200" cy="1143000"/>
          </a:xfrm>
        </p:spPr>
        <p:txBody>
          <a:bodyPr/>
          <a:lstStyle/>
          <a:p>
            <a:r>
              <a:rPr lang="en-US" dirty="0"/>
              <a:t>2022 Budget Target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3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774" y="942109"/>
            <a:ext cx="10363200" cy="1143000"/>
          </a:xfrm>
        </p:spPr>
        <p:txBody>
          <a:bodyPr/>
          <a:lstStyle/>
          <a:p>
            <a:r>
              <a:rPr lang="en-US" sz="4000" dirty="0"/>
              <a:t>Goals for 2022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209" y="2280458"/>
            <a:ext cx="707413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Keep Tax Levy increase under 1%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One-time target for 2022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Retain Simpler Budget Documents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Capital: 5 year summary, one-year of details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Operating: Simpler submission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Engage earlier with community via </a:t>
            </a:r>
            <a:r>
              <a:rPr lang="en-US" sz="2000" b="1" i="1" dirty="0"/>
              <a:t>Engage Gravenhurst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Budget Approval before Christmas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13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 bwMode="auto">
          <a:xfrm>
            <a:off x="5677593" y="5568591"/>
            <a:ext cx="4713316" cy="47798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30" y="1121379"/>
            <a:ext cx="10363200" cy="1143000"/>
          </a:xfrm>
        </p:spPr>
        <p:txBody>
          <a:bodyPr/>
          <a:lstStyle/>
          <a:p>
            <a:r>
              <a:rPr lang="en-US" sz="3600" dirty="0"/>
              <a:t>Recommended Town Tax Levy Target</a:t>
            </a:r>
            <a:br>
              <a:rPr lang="en-US" sz="3600" dirty="0"/>
            </a:br>
            <a:r>
              <a:rPr lang="en-US" sz="3200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536" y="1854979"/>
            <a:ext cx="4718304" cy="576262"/>
          </a:xfrm>
        </p:spPr>
        <p:txBody>
          <a:bodyPr/>
          <a:lstStyle/>
          <a:p>
            <a:r>
              <a:rPr lang="en-US" sz="2400" u="sng" dirty="0">
                <a:solidFill>
                  <a:schemeClr val="tx1"/>
                </a:solidFill>
              </a:rPr>
              <a:t>Historical</a:t>
            </a:r>
            <a:r>
              <a:rPr lang="en-US" sz="2400" dirty="0"/>
              <a:t>	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536" y="2448789"/>
            <a:ext cx="5169725" cy="35977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1.0% contribution to Capital Reserves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2.0% contribution to CRRF (Community Reinvestment Reserve Fund)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" dirty="0"/>
          </a:p>
          <a:p>
            <a:pPr marL="0" indent="0">
              <a:buNone/>
            </a:pPr>
            <a:r>
              <a:rPr lang="en-US" sz="2000" dirty="0"/>
              <a:t> </a:t>
            </a:r>
            <a:endParaRPr lang="en-US" sz="2400" dirty="0"/>
          </a:p>
          <a:p>
            <a:pPr marL="0" indent="0">
              <a:buNone/>
            </a:pPr>
            <a:endParaRPr lang="en-US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1.1 to 2.7% increase for Operations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(3.0 to 3.3 % Assessment Growth)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1.6 to 2.8% Town Tax Levy Increase</a:t>
            </a:r>
          </a:p>
          <a:p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62749" y="1872527"/>
            <a:ext cx="4718304" cy="576262"/>
          </a:xfrm>
        </p:spPr>
        <p:txBody>
          <a:bodyPr/>
          <a:lstStyle/>
          <a:p>
            <a:r>
              <a:rPr lang="en-US" sz="2400" u="sng" dirty="0">
                <a:solidFill>
                  <a:schemeClr val="tx1"/>
                </a:solidFill>
              </a:rPr>
              <a:t>2022 Target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62749" y="2523305"/>
            <a:ext cx="6129250" cy="359778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100" dirty="0"/>
              <a:t>NO contribution to Capital Reserves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 NO contribution to CRRF</a:t>
            </a:r>
          </a:p>
          <a:p>
            <a:pPr marL="0" indent="0">
              <a:buNone/>
            </a:pPr>
            <a:r>
              <a:rPr lang="en-US" sz="2100" dirty="0"/>
              <a:t> </a:t>
            </a:r>
          </a:p>
          <a:p>
            <a:pPr marL="0" indent="0">
              <a:buNone/>
            </a:pPr>
            <a:endParaRPr lang="en-US" sz="21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 2.0%  increase for Operations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 </a:t>
            </a:r>
            <a:r>
              <a:rPr lang="en-US" sz="2100" b="1" dirty="0">
                <a:solidFill>
                  <a:srgbClr val="FF0000"/>
                </a:solidFill>
              </a:rPr>
              <a:t>1.5%  increase for COVID-19 (estimate)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(1.5%) Safe Re-start Agreement funds (estimate)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7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(1.3% Assessment Growth)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 </a:t>
            </a:r>
            <a:r>
              <a:rPr lang="en-US" sz="2100" b="1" dirty="0"/>
              <a:t>0.7% Town Tax Levy Increase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790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8542"/>
            <a:ext cx="10363200" cy="1143000"/>
          </a:xfrm>
        </p:spPr>
        <p:txBody>
          <a:bodyPr/>
          <a:lstStyle/>
          <a:p>
            <a:r>
              <a:rPr lang="en-US" sz="3600" dirty="0"/>
              <a:t>“Stay the Course” Budget </a:t>
            </a:r>
            <a:br>
              <a:rPr lang="en-US" sz="36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482" y="2006534"/>
            <a:ext cx="7795036" cy="4256116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Aligned with current strategic direction and priorities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Considerate of on-going financial pressures on taxpayers from COVID-19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Reflects judicious use of reserves to address on-going needs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Use of technology to improve service delivery and customer access, e.g. new telephone system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Operational adjustments that reflect the new reality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On-going investment in a multi-year capital program</a:t>
            </a:r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170000"/>
              </a:lnSpc>
              <a:buNone/>
            </a:pPr>
            <a:endParaRPr lang="en-US" sz="1100" dirty="0"/>
          </a:p>
          <a:p>
            <a:pPr marL="0" indent="0">
              <a:lnSpc>
                <a:spcPct val="170000"/>
              </a:lnSpc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50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280" y="1356757"/>
            <a:ext cx="10363200" cy="1143000"/>
          </a:xfrm>
        </p:spPr>
        <p:txBody>
          <a:bodyPr/>
          <a:lstStyle/>
          <a:p>
            <a:r>
              <a:rPr lang="en-US" sz="3600" dirty="0"/>
              <a:t>Other Considerations</a:t>
            </a:r>
            <a:br>
              <a:rPr lang="en-US" sz="3600" dirty="0"/>
            </a:br>
            <a:r>
              <a:rPr lang="en-US" sz="3600" dirty="0"/>
              <a:t>NOT included in Budget </a:t>
            </a:r>
            <a:br>
              <a:rPr lang="en-US" sz="36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7684" y="2499757"/>
            <a:ext cx="6900392" cy="42561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Enhanced service levels, e.g. higher winter maintenance standards or windrow clearing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Funding for Muskoka Algonquin Health Care (MAHC) hospital construction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Impact of additional input from the community via </a:t>
            </a:r>
            <a:r>
              <a:rPr lang="en-US" sz="2200" b="1" i="1" dirty="0"/>
              <a:t>Engage Gravenhurst </a:t>
            </a:r>
            <a:r>
              <a:rPr lang="en-US" sz="22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0" indent="0">
              <a:lnSpc>
                <a:spcPct val="170000"/>
              </a:lnSpc>
              <a:buNone/>
            </a:pPr>
            <a:endParaRPr lang="en-US" sz="1100" dirty="0"/>
          </a:p>
          <a:p>
            <a:pPr marL="0" indent="0">
              <a:lnSpc>
                <a:spcPct val="170000"/>
              </a:lnSpc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26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1" y="2363585"/>
            <a:ext cx="10363200" cy="1143000"/>
          </a:xfrm>
        </p:spPr>
        <p:txBody>
          <a:bodyPr/>
          <a:lstStyle/>
          <a:p>
            <a:r>
              <a:rPr lang="en-US" dirty="0"/>
              <a:t>2022 Budget Review Timelines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81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52" y="1045402"/>
            <a:ext cx="10363200" cy="1143000"/>
          </a:xfrm>
        </p:spPr>
        <p:txBody>
          <a:bodyPr/>
          <a:lstStyle/>
          <a:p>
            <a:r>
              <a:rPr lang="en-US" sz="3600" dirty="0"/>
              <a:t> </a:t>
            </a:r>
            <a:r>
              <a:rPr lang="en-US" sz="3200" dirty="0"/>
              <a:t>Proposed 2022 Budget Review Timeline</a:t>
            </a:r>
            <a:br>
              <a:rPr lang="en-US" sz="3600" dirty="0"/>
            </a:b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3633089"/>
              </p:ext>
            </p:extLst>
          </p:nvPr>
        </p:nvGraphicFramePr>
        <p:xfrm>
          <a:off x="2384367" y="1828797"/>
          <a:ext cx="7698971" cy="370656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5335279">
                  <a:extLst>
                    <a:ext uri="{9D8B030D-6E8A-4147-A177-3AD203B41FA5}">
                      <a16:colId xmlns:a16="http://schemas.microsoft.com/office/drawing/2014/main" val="60514929"/>
                    </a:ext>
                  </a:extLst>
                </a:gridCol>
                <a:gridCol w="2363692">
                  <a:extLst>
                    <a:ext uri="{9D8B030D-6E8A-4147-A177-3AD203B41FA5}">
                      <a16:colId xmlns:a16="http://schemas.microsoft.com/office/drawing/2014/main" val="1452738474"/>
                    </a:ext>
                  </a:extLst>
                </a:gridCol>
              </a:tblGrid>
              <a:tr h="543772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345222"/>
                  </a:ext>
                </a:extLst>
              </a:tr>
              <a:tr h="587622">
                <a:tc>
                  <a:txBody>
                    <a:bodyPr/>
                    <a:lstStyle/>
                    <a:p>
                      <a:r>
                        <a:rPr lang="en-US" sz="1600" dirty="0"/>
                        <a:t>Council Working Session – 2022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June 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300469"/>
                  </a:ext>
                </a:extLst>
              </a:tr>
              <a:tr h="429754">
                <a:tc>
                  <a:txBody>
                    <a:bodyPr/>
                    <a:lstStyle/>
                    <a:p>
                      <a:r>
                        <a:rPr lang="en-US" sz="1600" dirty="0"/>
                        <a:t>Public Engagement – </a:t>
                      </a:r>
                      <a:r>
                        <a:rPr lang="en-US" sz="1600" b="1" i="1" dirty="0"/>
                        <a:t>Engage Gravenhurst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July – August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0681299"/>
                  </a:ext>
                </a:extLst>
              </a:tr>
              <a:tr h="4297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Report to Council – 2022 Fee By-Law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September 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416379"/>
                  </a:ext>
                </a:extLst>
              </a:tr>
              <a:tr h="438524">
                <a:tc>
                  <a:txBody>
                    <a:bodyPr/>
                    <a:lstStyle/>
                    <a:p>
                      <a:r>
                        <a:rPr lang="en-US" sz="1600" dirty="0"/>
                        <a:t>Report to Council -  2022 Budget Timelines/Guideline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September 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956744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en-US" sz="1600" b="1" dirty="0"/>
                        <a:t>Special Council Meeting</a:t>
                      </a:r>
                      <a:r>
                        <a:rPr lang="en-US" sz="1600" b="1" baseline="0" dirty="0"/>
                        <a:t> </a:t>
                      </a:r>
                      <a:r>
                        <a:rPr lang="en-US" sz="1600" baseline="0" dirty="0"/>
                        <a:t>- </a:t>
                      </a:r>
                      <a:r>
                        <a:rPr lang="en-US" sz="1600" dirty="0"/>
                        <a:t>Table 2022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November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7650398"/>
                  </a:ext>
                </a:extLst>
              </a:tr>
              <a:tr h="438525">
                <a:tc>
                  <a:txBody>
                    <a:bodyPr/>
                    <a:lstStyle/>
                    <a:p>
                      <a:r>
                        <a:rPr lang="en-US" sz="1600" b="1" dirty="0"/>
                        <a:t>Special Council Meetings </a:t>
                      </a:r>
                      <a:r>
                        <a:rPr lang="en-US" sz="1600" dirty="0"/>
                        <a:t>–</a:t>
                      </a:r>
                      <a:r>
                        <a:rPr lang="en-US" sz="1600" baseline="0" dirty="0"/>
                        <a:t> 2022 Budget Review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December 7-9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4126609"/>
                  </a:ext>
                </a:extLst>
              </a:tr>
              <a:tr h="391316">
                <a:tc>
                  <a:txBody>
                    <a:bodyPr/>
                    <a:lstStyle/>
                    <a:p>
                      <a:r>
                        <a:rPr lang="en-US" sz="1600" b="1" dirty="0"/>
                        <a:t>Special Council Meeting </a:t>
                      </a:r>
                      <a:r>
                        <a:rPr lang="en-US" sz="1600" dirty="0"/>
                        <a:t>– 2022 Budget Approval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December 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15902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6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4660"/>
            <a:ext cx="10363200" cy="1143000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2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153" y="967047"/>
            <a:ext cx="1036320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6013" y="2376979"/>
            <a:ext cx="6731769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Context for 2022 Budget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2022 Budget Target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2022 Budget Review Timelines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0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1" y="2513214"/>
            <a:ext cx="10363200" cy="1143000"/>
          </a:xfrm>
        </p:spPr>
        <p:txBody>
          <a:bodyPr/>
          <a:lstStyle/>
          <a:p>
            <a:r>
              <a:rPr lang="en-US" dirty="0"/>
              <a:t>Context for 2022 Budget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7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338" y="979571"/>
            <a:ext cx="10363200" cy="1143000"/>
          </a:xfrm>
        </p:spPr>
        <p:txBody>
          <a:bodyPr/>
          <a:lstStyle/>
          <a:p>
            <a:r>
              <a:rPr lang="en-US" sz="3600" dirty="0"/>
              <a:t>Town of Gravenhurst </a:t>
            </a:r>
            <a:br>
              <a:rPr lang="en-US" sz="36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099" y="1892531"/>
            <a:ext cx="9274628" cy="425611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COVID-19 has drastically changed Town operations since March 2020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Town facilities continue to be closed on and off since per Provincial Order and related Public Health guidelines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Over 80% of Town services continue to be delivered, some in a different manner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The community continues to act responsibly to a large extent but the prolonged constraints are taking a toll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Access to vaccines and continued caution should allow some return to normalcy in 2022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en-US" sz="1100" dirty="0"/>
          </a:p>
          <a:p>
            <a:pPr marL="0" indent="0">
              <a:lnSpc>
                <a:spcPct val="170000"/>
              </a:lnSpc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5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898" y="968326"/>
            <a:ext cx="10363200" cy="1143000"/>
          </a:xfrm>
        </p:spPr>
        <p:txBody>
          <a:bodyPr/>
          <a:lstStyle/>
          <a:p>
            <a:r>
              <a:rPr lang="en-US" sz="3600" dirty="0"/>
              <a:t>Inflationary Pressures Are Back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788" y="1962779"/>
            <a:ext cx="7161420" cy="437110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As the economy starts to come out of the pandemic-induced economic slump, inflationary pressures will impact on cost of services, utilities and raw materials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400" dirty="0">
              <a:hlinkClick r:id="rId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hlinkClick r:id="rId3"/>
              </a:rPr>
              <a:t>Canada Cost Price Index </a:t>
            </a:r>
            <a:r>
              <a:rPr lang="en-US" sz="2000" dirty="0"/>
              <a:t>(CPI) rose 3.4% in April on a 12 month basis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4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The </a:t>
            </a:r>
            <a:r>
              <a:rPr lang="en-US" sz="2000" dirty="0">
                <a:hlinkClick r:id="rId4"/>
              </a:rPr>
              <a:t>Canadian Inflation Rate</a:t>
            </a:r>
            <a:r>
              <a:rPr lang="en-US" sz="2000" dirty="0"/>
              <a:t> was 0.72% in 2020 and is projected to be 1.69% for 2021 and 2.0% for 2022.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4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Town cost increases are generally higher than CPI and capital projects are already reflecting significantly higher costs this year</a:t>
            </a:r>
          </a:p>
          <a:p>
            <a:pPr>
              <a:lnSpc>
                <a:spcPts val="2520"/>
              </a:lnSpc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lnSpc>
                <a:spcPts val="2520"/>
              </a:lnSpc>
              <a:buNone/>
            </a:pPr>
            <a:endParaRPr lang="en-US" sz="6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18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898" y="925484"/>
            <a:ext cx="10363200" cy="1143000"/>
          </a:xfrm>
        </p:spPr>
        <p:txBody>
          <a:bodyPr/>
          <a:lstStyle/>
          <a:p>
            <a:r>
              <a:rPr lang="en-US" sz="3600" dirty="0"/>
              <a:t>Assessment Growth </a:t>
            </a:r>
            <a:br>
              <a:rPr lang="en-US" sz="36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19" y="1906385"/>
            <a:ext cx="7211444" cy="44267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MPAC (Municipal Property Assessment Corporation) does a reassessment of all properties in Ontario every four years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7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This results in some property values increasing and others decreasing which directly impacts on property taxes payable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7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The next reassessment has been deferred to 2022 in light of the pandemic and will impact on properties in 2023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7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MPAC operations to capture new assessment are progressively ramping up and assessment growth for 2021 is expected to be in the range of 1.2-1.4% </a:t>
            </a:r>
            <a:endParaRPr lang="en-US" sz="2400" dirty="0"/>
          </a:p>
          <a:p>
            <a:pPr marL="0" indent="0">
              <a:lnSpc>
                <a:spcPts val="2520"/>
              </a:lnSpc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30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896" y="1180753"/>
            <a:ext cx="10363200" cy="1143000"/>
          </a:xfrm>
        </p:spPr>
        <p:txBody>
          <a:bodyPr/>
          <a:lstStyle/>
          <a:p>
            <a:r>
              <a:rPr lang="en-US" sz="3600" dirty="0"/>
              <a:t>Federal/Provincial Governments</a:t>
            </a:r>
            <a:br>
              <a:rPr lang="en-US" sz="3600" dirty="0"/>
            </a:br>
            <a:r>
              <a:rPr lang="en-US" sz="3600" dirty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297" y="1975559"/>
            <a:ext cx="8413671" cy="406492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COVID-19 related support from the Federal and Provincial levels of government to business community and individuals continue. Since Q4 2020 the Town has received: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$105,000 under Phase 2 of the Federal/Provincial Safe Restart Agreement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$334,317 for operational COVID-19 relief from the Provincial government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$375,346 in a one-time Federal Gas Tax funding towards linear infrastructure improvements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7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The annual Ontario Municipal Partnership Fund (OMPF) grant of $1.9 million is not expected to change for 2022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69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70" y="1234333"/>
            <a:ext cx="10363200" cy="1143000"/>
          </a:xfrm>
        </p:spPr>
        <p:txBody>
          <a:bodyPr/>
          <a:lstStyle/>
          <a:p>
            <a:r>
              <a:rPr lang="en-US" sz="3600" dirty="0"/>
              <a:t>Managing in a COVID-19 Environment</a:t>
            </a:r>
            <a:br>
              <a:rPr lang="en-US" sz="3600" dirty="0"/>
            </a:br>
            <a:r>
              <a:rPr lang="en-US" sz="3200" dirty="0"/>
              <a:t>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2466" y="2090250"/>
            <a:ext cx="8010732" cy="4114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Use funding from Federal/Provincial governments to offset COVID-19 related impacts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Where appropriate, pause increases in reserve contributions pending a return-to-normal  </a:t>
            </a:r>
            <a:r>
              <a:rPr lang="en-US" sz="16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Use operating surpluses to ensure adequate funding for Community Reinvestment and capital reserves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Transition back to business-as-usual before January 1, 2022: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Town Hall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YMCA operated pool and fitness facility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Gravenhurst Public Library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Gravenhurst Opera House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9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466" y="1285269"/>
            <a:ext cx="103632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2022 Budget Drivers</a:t>
            </a:r>
            <a:br>
              <a:rPr lang="en-US" dirty="0"/>
            </a:br>
            <a:r>
              <a:rPr lang="en-US" sz="2700" dirty="0"/>
              <a:t> 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6677" y="1856769"/>
            <a:ext cx="7949294" cy="52755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Inflationary pressures for service contracts and supplies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Capital program cost escalations quite significant in 2021 and expected to continue into 2022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Town facilities returning to full operation in 2022 will put pressure on the bottom line as these operations are all subsidized by the property tax base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Impact of on-going labour negotiations within the guidelines approved by Council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COVID-19 related financial impacts as the Town is required to transition to changes to protocols and processes that are less efficient</a:t>
            </a:r>
          </a:p>
          <a:p>
            <a:pPr marL="0" indent="0">
              <a:buNone/>
            </a:pPr>
            <a:r>
              <a:rPr lang="en-US" sz="1800" dirty="0"/>
              <a:t>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977C-BA26-4E48-926C-296FC4CBEF5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5282"/>
      </p:ext>
    </p:extLst>
  </p:cSld>
  <p:clrMapOvr>
    <a:masterClrMapping/>
  </p:clrMapOvr>
</p:sld>
</file>

<file path=ppt/theme/theme1.xml><?xml version="1.0" encoding="utf-8"?>
<a:theme xmlns:a="http://schemas.openxmlformats.org/drawingml/2006/main" name="GravCor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bc4bae3-46bc-4d92-984d-30220fa49d30">2021</Year>
    <Calendar_x0020_Year_x0020_End_x0020_Date xmlns="3bc4bae3-46bc-4d92-984d-30220fa49d30">2022-12-31T05:00:00+00:00</Calendar_x0020_Year_x0020_End_x0020_Date>
    <Label xmlns="3bc4bae3-46bc-4d92-984d-30220fa49d3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udget and Estimate" ma:contentTypeID="0x010100512385B1FEA9E54299CC3B4A7323DE75840061BBA3F21B38154382F4C29ECA4ECABA006C0163BB73BD17449D05B02F64A7E555" ma:contentTypeVersion="12" ma:contentTypeDescription="" ma:contentTypeScope="" ma:versionID="6b0e580b8ebc389a607202d223b0f4da">
  <xsd:schema xmlns:xsd="http://www.w3.org/2001/XMLSchema" xmlns:xs="http://www.w3.org/2001/XMLSchema" xmlns:p="http://schemas.microsoft.com/office/2006/metadata/properties" xmlns:ns2="3bc4bae3-46bc-4d92-984d-30220fa49d30" xmlns:ns3="3d918188-04c9-43f0-b9b6-9744f2d0ee43" xmlns:ns4="3e01f63c-e574-43f2-b059-0678a2c9906b" targetNamespace="http://schemas.microsoft.com/office/2006/metadata/properties" ma:root="true" ma:fieldsID="889d18f8915bb4a0a0ff497404208721" ns2:_="" ns3:_="" ns4:_="">
    <xsd:import namespace="3bc4bae3-46bc-4d92-984d-30220fa49d30"/>
    <xsd:import namespace="3d918188-04c9-43f0-b9b6-9744f2d0ee43"/>
    <xsd:import namespace="3e01f63c-e574-43f2-b059-0678a2c9906b"/>
    <xsd:element name="properties">
      <xsd:complexType>
        <xsd:sequence>
          <xsd:element name="documentManagement">
            <xsd:complexType>
              <xsd:all>
                <xsd:element ref="ns2:Calendar_x0020_Year_x0020_End_x0020_Date" minOccurs="0"/>
                <xsd:element ref="ns2:Labe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2:Yea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c4bae3-46bc-4d92-984d-30220fa49d30" elementFormDefault="qualified">
    <xsd:import namespace="http://schemas.microsoft.com/office/2006/documentManagement/types"/>
    <xsd:import namespace="http://schemas.microsoft.com/office/infopath/2007/PartnerControls"/>
    <xsd:element name="Calendar_x0020_Year_x0020_End_x0020_Date" ma:index="8" nillable="true" ma:displayName="Calendar Year End Date" ma:format="DateOnly" ma:internalName="Calendar_x0020_Year_x0020_End_x0020_Date">
      <xsd:simpleType>
        <xsd:restriction base="dms:DateTime"/>
      </xsd:simpleType>
    </xsd:element>
    <xsd:element name="Label" ma:index="9" nillable="true" ma:displayName="Label" ma:hidden="true" ma:internalName="Label" ma:readOnly="false">
      <xsd:simpleType>
        <xsd:restriction base="dms:Text">
          <xsd:maxLength value="255"/>
        </xsd:restriction>
      </xsd:simpleType>
    </xsd:element>
    <xsd:element name="Year" ma:index="18" nillable="true" ma:displayName="Year" ma:internalName="Yea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18188-04c9-43f0-b9b6-9744f2d0ee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1f63c-e574-43f2-b059-0678a2c9906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bd6f7ff7-7cf0-4f91-80b8-71c164efcd3d" ContentTypeId="0x010100512385B1FEA9E54299CC3B4A7323DE7584" PreviousValue="false"/>
</file>

<file path=customXml/itemProps1.xml><?xml version="1.0" encoding="utf-8"?>
<ds:datastoreItem xmlns:ds="http://schemas.openxmlformats.org/officeDocument/2006/customXml" ds:itemID="{E4ACFCF7-9361-42A6-A607-6A585342F3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63EA40-21C1-4664-AEC7-6603E1AB7417}">
  <ds:schemaRefs>
    <ds:schemaRef ds:uri="3e01f63c-e574-43f2-b059-0678a2c9906b"/>
    <ds:schemaRef ds:uri="3bc4bae3-46bc-4d92-984d-30220fa49d30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d918188-04c9-43f0-b9b6-9744f2d0ee4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310F498-8256-41FF-B12A-17776DF89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c4bae3-46bc-4d92-984d-30220fa49d30"/>
    <ds:schemaRef ds:uri="3d918188-04c9-43f0-b9b6-9744f2d0ee43"/>
    <ds:schemaRef ds:uri="3e01f63c-e574-43f2-b059-0678a2c990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F1EC053-FCAD-4256-B13F-BCE370FB002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pptBFEA.tmp</Template>
  <TotalTime>4130</TotalTime>
  <Words>867</Words>
  <Application>Microsoft Office PowerPoint</Application>
  <PresentationFormat>Widescreen</PresentationFormat>
  <Paragraphs>152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GravCor Template</vt:lpstr>
      <vt:lpstr>2022 Budget </vt:lpstr>
      <vt:lpstr>Agenda</vt:lpstr>
      <vt:lpstr>Context for 2022 Budget</vt:lpstr>
      <vt:lpstr>Town of Gravenhurst  </vt:lpstr>
      <vt:lpstr>Inflationary Pressures Are Back</vt:lpstr>
      <vt:lpstr>Assessment Growth  </vt:lpstr>
      <vt:lpstr>Federal/Provincial Governments  </vt:lpstr>
      <vt:lpstr>Managing in a COVID-19 Environment  </vt:lpstr>
      <vt:lpstr>2022 Budget Drivers    </vt:lpstr>
      <vt:lpstr>2022 Budget Target</vt:lpstr>
      <vt:lpstr>Goals for 2022 Budget</vt:lpstr>
      <vt:lpstr>Recommended Town Tax Levy Target  </vt:lpstr>
      <vt:lpstr>“Stay the Course” Budget  </vt:lpstr>
      <vt:lpstr>Other Considerations NOT included in Budget  </vt:lpstr>
      <vt:lpstr>2022 Budget Review Timelines</vt:lpstr>
      <vt:lpstr> Proposed 2022 Budget Review Timeline </vt:lpstr>
      <vt:lpstr>Discussion</vt:lpstr>
    </vt:vector>
  </TitlesOfParts>
  <Company>District of Muskoka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Budget</dc:title>
  <dc:creator>Sequeira, Val</dc:creator>
  <cp:lastModifiedBy>Sequeira, Val</cp:lastModifiedBy>
  <cp:revision>202</cp:revision>
  <dcterms:created xsi:type="dcterms:W3CDTF">2020-06-08T15:58:03Z</dcterms:created>
  <dcterms:modified xsi:type="dcterms:W3CDTF">2021-06-15T19:42:05Z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0x010100512385B1FEA9E54299CC3B4A7323DE75840061BBA3F21B38154382F4C29ECA4ECABA006C0163BB73BD17449D05B02F64A7E555</vt:lpwstr>
  </property>
  <property fmtid="{D5CDD505-2E9C-101B-9397-08002B2CF9AE}" pid="3" name="DocumentSetDescription">
    <vt:lpwstr/>
  </property>
</Properties>
</file>